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737" r:id="rId2"/>
    <p:sldMasterId id="2147483779" r:id="rId3"/>
    <p:sldMasterId id="2147483799" r:id="rId4"/>
    <p:sldMasterId id="2147483832" r:id="rId5"/>
    <p:sldMasterId id="2147483891" r:id="rId6"/>
    <p:sldMasterId id="2147483897" r:id="rId7"/>
    <p:sldMasterId id="2147483903" r:id="rId8"/>
    <p:sldMasterId id="2147483941" r:id="rId9"/>
    <p:sldMasterId id="2147483974" r:id="rId10"/>
  </p:sldMasterIdLst>
  <p:notesMasterIdLst>
    <p:notesMasterId r:id="rId21"/>
  </p:notesMasterIdLst>
  <p:handoutMasterIdLst>
    <p:handoutMasterId r:id="rId22"/>
  </p:handoutMasterIdLst>
  <p:sldIdLst>
    <p:sldId id="612" r:id="rId11"/>
    <p:sldId id="597" r:id="rId12"/>
    <p:sldId id="605" r:id="rId13"/>
    <p:sldId id="598" r:id="rId14"/>
    <p:sldId id="600" r:id="rId15"/>
    <p:sldId id="599" r:id="rId16"/>
    <p:sldId id="607" r:id="rId17"/>
    <p:sldId id="608" r:id="rId18"/>
    <p:sldId id="609" r:id="rId19"/>
    <p:sldId id="613" r:id="rId20"/>
  </p:sldIdLst>
  <p:sldSz cx="9144000" cy="6858000" type="screen4x3"/>
  <p:notesSz cx="6699250" cy="9836150"/>
  <p:custDataLst>
    <p:tags r:id="rId2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5">
          <p15:clr>
            <a:srgbClr val="A4A3A4"/>
          </p15:clr>
        </p15:guide>
        <p15:guide id="2" pos="3391">
          <p15:clr>
            <a:srgbClr val="A4A3A4"/>
          </p15:clr>
        </p15:guide>
        <p15:guide id="3" pos="281">
          <p15:clr>
            <a:srgbClr val="A4A3A4"/>
          </p15:clr>
        </p15:guide>
        <p15:guide id="4" pos="5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A"/>
    <a:srgbClr val="016299"/>
    <a:srgbClr val="23568A"/>
    <a:srgbClr val="008080"/>
    <a:srgbClr val="8DDFFF"/>
    <a:srgbClr val="002B71"/>
    <a:srgbClr val="000000"/>
    <a:srgbClr val="FFFFF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 autoAdjust="0"/>
  </p:normalViewPr>
  <p:slideViewPr>
    <p:cSldViewPr snapToGrid="0" showGuides="1">
      <p:cViewPr>
        <p:scale>
          <a:sx n="80" d="100"/>
          <a:sy n="80" d="100"/>
        </p:scale>
        <p:origin x="1158" y="24"/>
      </p:cViewPr>
      <p:guideLst>
        <p:guide orient="horz" pos="3705"/>
        <p:guide pos="3391"/>
        <p:guide pos="281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04ACD8C8-C05D-4D40-8C59-4A34937B43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5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FAB34CA9-43B6-3346-8FCB-E0D69A188C8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Explicar lo que vamos a ver en esta presentación: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Que es un registro telemático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Como funciona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Ventajas que tiene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Funcionalidades que tiene</a:t>
            </a:r>
          </a:p>
          <a:p>
            <a:pPr>
              <a:defRPr/>
            </a:pPr>
            <a:r>
              <a:rPr lang="es-ES" dirty="0" smtClean="0"/>
              <a:t>- Integraciones que tiene con otros sistemas (Registro </a:t>
            </a:r>
            <a:r>
              <a:rPr lang="es-ES" dirty="0" err="1" smtClean="0"/>
              <a:t>backoffice</a:t>
            </a:r>
            <a:r>
              <a:rPr lang="es-ES" dirty="0" smtClean="0"/>
              <a:t> y FIRMADOC)</a:t>
            </a: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D764A0-7C68-459F-8FE5-B4B1F76C14EB}" type="slidenum">
              <a:rPr lang="en-GB" altLang="es-E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s-E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90588" y="738188"/>
            <a:ext cx="4919662" cy="36893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4CA9-43B6-3346-8FCB-E0D69A188C8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90588" y="738188"/>
            <a:ext cx="4919662" cy="36893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4CA9-43B6-3346-8FCB-E0D69A188C8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90588" y="738188"/>
            <a:ext cx="4919662" cy="36893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34CA9-43B6-3346-8FCB-E0D69A188C8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1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Explicar lo que vamos a ver en esta presentación: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Que es un registro telemático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Como funciona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Ventajas que tiene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Funcionalidades que tiene</a:t>
            </a:r>
          </a:p>
          <a:p>
            <a:pPr>
              <a:defRPr/>
            </a:pPr>
            <a:r>
              <a:rPr lang="es-ES" dirty="0" smtClean="0"/>
              <a:t>- Integraciones que tiene con otros sistemas (Registro </a:t>
            </a:r>
            <a:r>
              <a:rPr lang="es-ES" dirty="0" err="1" smtClean="0"/>
              <a:t>backoffice</a:t>
            </a:r>
            <a:r>
              <a:rPr lang="es-ES" dirty="0" smtClean="0"/>
              <a:t> y FIRMADOC)</a:t>
            </a: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D764A0-7C68-459F-8FE5-B4B1F76C14EB}" type="slidenum">
              <a:rPr lang="en-GB" altLang="es-E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s-E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2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98" y="6153320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501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Clic para editar título</a:t>
            </a:r>
            <a:endParaRPr kumimoji="0" lang="es-ES_tradnl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4709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2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90" y="615330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49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6897803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15295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24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8"/>
          <p:cNvCxnSpPr/>
          <p:nvPr userDrawn="1"/>
        </p:nvCxnSpPr>
        <p:spPr>
          <a:xfrm>
            <a:off x="430262" y="6351640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90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49030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3903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24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2" y="6351640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63530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90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72995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49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6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0474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4917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440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136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36786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95660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849589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8513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229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6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38865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80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60045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9584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288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2511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03225" y="230192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5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7990" y="1090613"/>
            <a:ext cx="8397875" cy="4799012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85825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35" y="230192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192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1508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192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05321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49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6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4744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49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6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99940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28" y="1354670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rgbClr val="8A9199"/>
                </a:solidFill>
              </a:rPr>
              <a:t> </a:t>
            </a:r>
            <a:endParaRPr lang="es-ES_tradnl" b="1" dirty="0">
              <a:solidFill>
                <a:srgbClr val="8A9199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1228800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17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9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1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2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9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9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2528830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215664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3" y="1536339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Trabajamos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darte confianza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28061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92228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3" y="1536339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la Administración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0111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3" y="5529797"/>
            <a:ext cx="9319859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2" y="1536337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La confianza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es nuestra satisfacción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6178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68" y="895991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92" y="5408008"/>
            <a:ext cx="9329477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3" y="1536339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que se adaptan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a tus necesidades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4260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3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68" y="5486299"/>
            <a:ext cx="94480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3" y="1536339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garantizar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tu tranquilidad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83068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2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98" y="6153320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501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8081091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6464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95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04202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6691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8841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92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563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40663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93771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707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221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6541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3178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2343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10536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2103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6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1243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803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624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36620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8892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55239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5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7995" y="1090613"/>
            <a:ext cx="8397875" cy="4799012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3935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43" y="230208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24889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6957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4360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47693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Aytos Nueva ICAL Objetivo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33" y="1354671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rgbClr val="8A9199"/>
                </a:solidFill>
              </a:rPr>
              <a:t> </a:t>
            </a:r>
            <a:endParaRPr lang="es-ES_tradnl" b="1" dirty="0">
              <a:solidFill>
                <a:srgbClr val="8A9199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3585966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Aytos Nueva ICAL Objetivo 2015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9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9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5239339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6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215664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Trabajamos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darte confianza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43982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92228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la Administración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8011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0" y="5529813"/>
            <a:ext cx="9319859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5" y="1536345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La confianza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es nuestra satisfacción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9521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73" y="895995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84" y="5408008"/>
            <a:ext cx="9329477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que se adaptan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a tus necesidades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44375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7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63" y="5486299"/>
            <a:ext cx="94480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garantizar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tu tranquilidad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9934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0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88" y="6153300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494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7431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5544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22" y="182611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8"/>
          <p:cNvCxnSpPr/>
          <p:nvPr userDrawn="1"/>
        </p:nvCxnSpPr>
        <p:spPr>
          <a:xfrm>
            <a:off x="430260" y="635163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88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_tradnl" dirty="0" smtClean="0"/>
              <a:t>Aytos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143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3165921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22" y="182611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0" y="635163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3414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803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4241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4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2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41404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4080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8889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27191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9903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2014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053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1877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2758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58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10455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797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5001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500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129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1459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5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7988" y="1090613"/>
            <a:ext cx="8397875" cy="4799012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80588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33" y="230188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18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44035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18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42508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4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5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6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52823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4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39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5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6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4329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Implementación de la nueva organización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26" y="1354666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rgbClr val="8A9199"/>
                </a:solidFill>
              </a:rPr>
              <a:t> </a:t>
            </a:r>
            <a:endParaRPr lang="es-ES_tradnl" b="1" dirty="0">
              <a:solidFill>
                <a:srgbClr val="8A9199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4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5380307"/>
      </p:ext>
    </p:extLst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1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5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Implementación de la nueva organización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59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00" y="192088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5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6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4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9335256"/>
      </p:ext>
    </p:extLst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167017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1" y="153633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Trabajamos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darte confianza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99631"/>
      </p:ext>
    </p:extLst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72992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1" y="153633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la Administración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1339"/>
      </p:ext>
    </p:extLst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4" y="5529794"/>
            <a:ext cx="9545394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0" y="1536335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La confianza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es nuestra satisfacción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090"/>
      </p:ext>
    </p:extLst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66" y="895987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94" y="5408008"/>
            <a:ext cx="9328538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1" y="153633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que se adaptan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a tus necesidades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42523"/>
      </p:ext>
    </p:extLst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1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70" y="5486299"/>
            <a:ext cx="94447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5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1" y="153633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garantizar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tu tranquilidad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79264"/>
      </p:ext>
    </p:extLst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1930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43" y="230208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33" y="1354671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chemeClr val="bg2"/>
                </a:solidFill>
              </a:rPr>
              <a:t> </a:t>
            </a:r>
            <a:endParaRPr lang="es-ES_tradnl" b="1" dirty="0">
              <a:solidFill>
                <a:schemeClr val="bg2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9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9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215664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i="0" spc="300" dirty="0" smtClean="0">
                <a:solidFill>
                  <a:schemeClr val="bg2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i="0" spc="300" dirty="0">
              <a:solidFill>
                <a:schemeClr val="bg2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chemeClr val="tx2"/>
                </a:solidFill>
              </a:rPr>
              <a:t>Trabajamos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para darte confianza</a:t>
            </a:r>
            <a:endParaRPr lang="es-ES_tradnl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92228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i="0" spc="300" dirty="0" smtClean="0">
                <a:solidFill>
                  <a:schemeClr val="bg2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i="0" spc="300" dirty="0">
              <a:solidFill>
                <a:schemeClr val="bg2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chemeClr val="tx2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la Administración</a:t>
            </a:r>
            <a:endParaRPr lang="es-ES_tradnl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95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0" y="5529813"/>
            <a:ext cx="9319859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i="0" spc="-300" dirty="0" smtClean="0">
                <a:solidFill>
                  <a:schemeClr val="bg2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i="0" spc="-300" dirty="0">
              <a:solidFill>
                <a:schemeClr val="bg2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5" y="1536345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chemeClr val="tx2"/>
                </a:solidFill>
              </a:rPr>
              <a:t>La confianza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es nuestra satisfacción</a:t>
            </a:r>
            <a:endParaRPr lang="es-ES_tradnl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73" y="895995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84" y="5408008"/>
            <a:ext cx="9329477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i="0" spc="-300" dirty="0" smtClean="0">
                <a:solidFill>
                  <a:schemeClr val="bg2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i="0" spc="-300" dirty="0">
              <a:solidFill>
                <a:schemeClr val="bg2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chemeClr val="tx2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que se adaptan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a tus necesidades</a:t>
            </a:r>
            <a:endParaRPr lang="es-ES_tradnl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7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63" y="5486299"/>
            <a:ext cx="94480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i="0" spc="-300" dirty="0" smtClean="0">
                <a:solidFill>
                  <a:schemeClr val="bg2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i="0" spc="-300" dirty="0">
              <a:solidFill>
                <a:schemeClr val="bg2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chemeClr val="tx2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para garantizar </a:t>
            </a:r>
            <a:br>
              <a:rPr lang="es-ES_tradnl" sz="4000" b="1" i="1" dirty="0" smtClean="0">
                <a:solidFill>
                  <a:schemeClr val="tx2"/>
                </a:solidFill>
              </a:rPr>
            </a:br>
            <a:r>
              <a:rPr lang="es-ES_tradnl" sz="4000" b="1" i="1" dirty="0" smtClean="0">
                <a:solidFill>
                  <a:schemeClr val="tx2"/>
                </a:solidFill>
              </a:rPr>
              <a:t>tu tranquilidad</a:t>
            </a:r>
            <a:endParaRPr lang="es-ES_tradnl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9401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5869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2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98" y="6153320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501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3999984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25944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95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8747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89762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0574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92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39017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133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17915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74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2269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72713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9221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903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3277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n-GB" dirty="0" err="1" smtClean="0"/>
              <a:t>SicalWin</a:t>
            </a:r>
            <a:r>
              <a:rPr lang="en-GB" dirty="0" smtClean="0"/>
              <a:t>: </a:t>
            </a:r>
            <a:r>
              <a:rPr lang="en-GB" dirty="0" err="1" smtClean="0"/>
              <a:t>principales</a:t>
            </a:r>
            <a:r>
              <a:rPr lang="en-GB" dirty="0" smtClean="0"/>
              <a:t> </a:t>
            </a:r>
            <a:r>
              <a:rPr lang="en-GB" dirty="0" err="1" smtClean="0"/>
              <a:t>novedades</a:t>
            </a:r>
            <a:r>
              <a:rPr lang="en-GB" dirty="0" smtClean="0"/>
              <a:t>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442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6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7281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803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0699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33030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40046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4422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5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7995" y="1090613"/>
            <a:ext cx="8397875" cy="4799012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3647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43" y="230208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5713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13640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4936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7411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92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33" y="1354671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rgbClr val="8A9199"/>
                </a:solidFill>
              </a:rPr>
              <a:t> </a:t>
            </a:r>
            <a:endParaRPr lang="es-ES_tradnl" b="1" dirty="0">
              <a:solidFill>
                <a:srgbClr val="8A9199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8359063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9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9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7351761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215664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Trabajamos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darte confianza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68956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92228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la Administración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8681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0" y="5529813"/>
            <a:ext cx="9319859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5" y="1536345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La confianza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es nuestra satisfacción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7008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73" y="895995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84" y="5408008"/>
            <a:ext cx="9329477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que se adaptan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a tus necesidades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35548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7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63" y="5486299"/>
            <a:ext cx="94480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garantizar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tu tranquilidad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91020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 userDrawn="1"/>
        </p:nvSpPr>
        <p:spPr bwMode="gray">
          <a:xfrm>
            <a:off x="0" y="2"/>
            <a:ext cx="9144000" cy="39330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3198" y="6153320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Aytos_Banner_coll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04" y="3535028"/>
            <a:ext cx="9148604" cy="200462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2994" y="1783501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7141886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3855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07995" y="1090613"/>
            <a:ext cx="8397875" cy="479901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487A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3361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3736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6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70832" y="182614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8"/>
          <p:cNvCxnSpPr/>
          <p:nvPr userDrawn="1"/>
        </p:nvCxnSpPr>
        <p:spPr>
          <a:xfrm>
            <a:off x="430266" y="6351656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880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7992" y="1090613"/>
            <a:ext cx="4122737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buClr>
                <a:schemeClr val="bg2"/>
              </a:buClr>
              <a:defRPr sz="28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000"/>
            </a:lvl3pPr>
            <a:lvl4pPr>
              <a:buClr>
                <a:schemeClr val="bg2"/>
              </a:buClr>
              <a:defRPr sz="1800"/>
            </a:lvl4pPr>
            <a:lvl5pPr>
              <a:buClr>
                <a:schemeClr val="bg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3820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Marcador de contenido 2"/>
          <p:cNvSpPr>
            <a:spLocks noGrp="1"/>
          </p:cNvSpPr>
          <p:nvPr>
            <p:ph sz="half" idx="14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1748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9212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4797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5"/>
          <p:cNvSpPr>
            <a:spLocks noGrp="1"/>
          </p:cNvSpPr>
          <p:nvPr>
            <p:ph sz="quarter" idx="4"/>
          </p:nvPr>
        </p:nvSpPr>
        <p:spPr>
          <a:xfrm>
            <a:off x="446088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_tradnl" sz="22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Clic para editar título</a:t>
            </a:r>
            <a:endParaRPr lang="es-ES_tradnl" sz="2200" b="1" kern="0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62413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/>
          <p:cNvSpPr>
            <a:spLocks noGrp="1"/>
          </p:cNvSpPr>
          <p:nvPr>
            <p:ph sz="half" idx="16"/>
          </p:nvPr>
        </p:nvSpPr>
        <p:spPr>
          <a:xfrm>
            <a:off x="446088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9720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86742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87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951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833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/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000"/>
            </a:lvl2pPr>
            <a:lvl3pPr>
              <a:buClr>
                <a:schemeClr val="bg2"/>
              </a:buClr>
              <a:defRPr sz="18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7" name="Título 1"/>
          <p:cNvSpPr txBox="1">
            <a:spLocks/>
          </p:cNvSpPr>
          <p:nvPr userDrawn="1"/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Clic para editar título</a:t>
            </a:r>
            <a:endParaRPr kumimoji="0" lang="es-ES_tradnl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sp>
        <p:nvSpPr>
          <p:cNvPr id="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75560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8882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sz="half" idx="18"/>
          </p:nvPr>
        </p:nvSpPr>
        <p:spPr>
          <a:xfrm>
            <a:off x="3556201" y="2120261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0638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76456"/>
            <a:ext cx="3008313" cy="9938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38507"/>
            <a:ext cx="3008313" cy="401225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6"/>
          </p:nvPr>
        </p:nvSpPr>
        <p:spPr>
          <a:xfrm>
            <a:off x="3556201" y="2139803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2109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0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4763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487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27329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6725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5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1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07995" y="1090613"/>
            <a:ext cx="8397875" cy="4799012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9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845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13543" y="230208"/>
            <a:ext cx="2100263" cy="56594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9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2261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86937" y="230208"/>
            <a:ext cx="4174196" cy="5659437"/>
          </a:xfrm>
        </p:spPr>
        <p:txBody>
          <a:bodyPr vert="eaVert"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8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1524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chemeClr val="bg2"/>
              </a:solidFill>
            </a:endParaRPr>
          </a:p>
        </p:txBody>
      </p:sp>
      <p:cxnSp>
        <p:nvCxnSpPr>
          <p:cNvPr id="4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contenido 2"/>
          <p:cNvSpPr>
            <a:spLocks noGrp="1"/>
          </p:cNvSpPr>
          <p:nvPr>
            <p:ph sz="half" idx="16"/>
          </p:nvPr>
        </p:nvSpPr>
        <p:spPr>
          <a:xfrm>
            <a:off x="5151839" y="1797549"/>
            <a:ext cx="3654024" cy="3620947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3225" y="230208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chemeClr val="bg2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chemeClr val="bg2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5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3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685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cxnSp>
        <p:nvCxnSpPr>
          <p:cNvPr id="18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22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67936" y="302865"/>
            <a:ext cx="5945188" cy="600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20" name="Marcador de texto 2"/>
          <p:cNvSpPr>
            <a:spLocks noGrp="1"/>
          </p:cNvSpPr>
          <p:nvPr>
            <p:ph type="body" idx="11"/>
          </p:nvPr>
        </p:nvSpPr>
        <p:spPr>
          <a:xfrm>
            <a:off x="446088" y="1084412"/>
            <a:ext cx="8160604" cy="381977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 noChangeAspect="1"/>
          </p:cNvSpPr>
          <p:nvPr>
            <p:ph sz="half" idx="12"/>
          </p:nvPr>
        </p:nvSpPr>
        <p:spPr>
          <a:xfrm>
            <a:off x="446088" y="4464549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rgbClr val="00487A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rgbClr val="00487A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rgbClr val="00487A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rgbClr val="00487A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rgbClr val="0048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2" name="Marcador de texto 2"/>
          <p:cNvSpPr>
            <a:spLocks noGrp="1"/>
          </p:cNvSpPr>
          <p:nvPr>
            <p:ph type="body" idx="13"/>
          </p:nvPr>
        </p:nvSpPr>
        <p:spPr>
          <a:xfrm>
            <a:off x="446088" y="3962049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Marcador de contenido 2"/>
          <p:cNvSpPr>
            <a:spLocks noGrp="1" noChangeAspect="1"/>
          </p:cNvSpPr>
          <p:nvPr>
            <p:ph sz="half" idx="14"/>
          </p:nvPr>
        </p:nvSpPr>
        <p:spPr>
          <a:xfrm>
            <a:off x="446088" y="2139473"/>
            <a:ext cx="6382604" cy="1572842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idx="15"/>
          </p:nvPr>
        </p:nvSpPr>
        <p:spPr>
          <a:xfrm>
            <a:off x="446088" y="1636971"/>
            <a:ext cx="8359774" cy="381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none" lIns="108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6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5806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cxnSp>
        <p:nvCxnSpPr>
          <p:cNvPr id="13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SicalWin: principales novedades de la ICAL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FFFFFF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FFFFFF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14" name="Imagen 17" descr="Aytos_logo_blanc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gray">
          <a:xfrm>
            <a:off x="448233" y="1354671"/>
            <a:ext cx="4196045" cy="431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lang="es-ES_tradnl" b="1" dirty="0" smtClean="0">
                <a:solidFill>
                  <a:srgbClr val="8A9199"/>
                </a:solidFill>
              </a:rPr>
              <a:t> </a:t>
            </a:r>
            <a:endParaRPr lang="es-ES_tradnl" b="1" dirty="0">
              <a:solidFill>
                <a:srgbClr val="8A9199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7"/>
            <a:ext cx="3654024" cy="335783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0402526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28"/>
          <p:cNvCxnSpPr/>
          <p:nvPr userDrawn="1"/>
        </p:nvCxnSpPr>
        <p:spPr>
          <a:xfrm>
            <a:off x="439738" y="6361133"/>
            <a:ext cx="8366125" cy="1587"/>
          </a:xfrm>
          <a:prstGeom prst="line">
            <a:avLst/>
          </a:prstGeom>
          <a:ln w="22225" cmpd="thickThin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8A9199"/>
                </a:solidFill>
              </a:defRPr>
            </a:lvl1pPr>
          </a:lstStyle>
          <a:p>
            <a:r>
              <a:rPr lang="es-ES" smtClean="0"/>
              <a:t>SicalWin: principales novedades de la ICAL 2013</a:t>
            </a:r>
            <a:endParaRPr lang="en-GB" dirty="0"/>
          </a:p>
        </p:txBody>
      </p:sp>
      <p:sp>
        <p:nvSpPr>
          <p:cNvPr id="10" name="Marcador de pie de página 3"/>
          <p:cNvSpPr txBox="1">
            <a:spLocks/>
          </p:cNvSpPr>
          <p:nvPr userDrawn="1"/>
        </p:nvSpPr>
        <p:spPr bwMode="auto">
          <a:xfrm>
            <a:off x="6900066" y="6464300"/>
            <a:ext cx="190580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/>
            <a:r>
              <a:rPr lang="de-DE" sz="1200" dirty="0">
                <a:solidFill>
                  <a:srgbClr val="8A9199"/>
                </a:solidFill>
              </a:rPr>
              <a:t>Page </a:t>
            </a:r>
            <a:fld id="{960175DC-8FFD-C546-9E90-EBD46B5B065C}" type="slidenum">
              <a:rPr lang="de-DE" sz="1200" b="1">
                <a:solidFill>
                  <a:srgbClr val="8A9199"/>
                </a:solidFill>
              </a:rPr>
              <a:pPr algn="r" eaLnBrk="1" hangingPunct="1"/>
              <a:t>‹Nº›</a:t>
            </a:fld>
            <a:endParaRPr lang="de-DE" sz="1200" b="1" dirty="0">
              <a:solidFill>
                <a:srgbClr val="8A9199"/>
              </a:solidFill>
            </a:endParaRPr>
          </a:p>
        </p:txBody>
      </p:sp>
      <p:pic>
        <p:nvPicPr>
          <p:cNvPr id="14" name="Imagen 20" descr="Aytos_logo_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0310" y="192092"/>
            <a:ext cx="1470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gray">
          <a:xfrm>
            <a:off x="456078" y="1366999"/>
            <a:ext cx="4177722" cy="42435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0000" tIns="0" rIns="0" bIns="0" anchor="ctr">
            <a:prstTxWarp prst="textNoShape">
              <a:avLst/>
            </a:prstTxWarp>
          </a:bodyPr>
          <a:lstStyle/>
          <a:p>
            <a:pPr defTabSz="801688"/>
            <a:endParaRPr lang="es-ES_tradnl" b="1">
              <a:solidFill>
                <a:srgbClr val="8A9199"/>
              </a:solidFill>
            </a:endParaRPr>
          </a:p>
        </p:txBody>
      </p:sp>
      <p:sp>
        <p:nvSpPr>
          <p:cNvPr id="24" name="Marcador de contenido 2"/>
          <p:cNvSpPr>
            <a:spLocks noGrp="1"/>
          </p:cNvSpPr>
          <p:nvPr>
            <p:ph sz="half" idx="14"/>
          </p:nvPr>
        </p:nvSpPr>
        <p:spPr>
          <a:xfrm>
            <a:off x="645259" y="2309589"/>
            <a:ext cx="3654024" cy="3291489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1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23" name="Marcador de texto 2"/>
          <p:cNvSpPr>
            <a:spLocks noGrp="1"/>
          </p:cNvSpPr>
          <p:nvPr>
            <p:ph type="body" idx="11"/>
          </p:nvPr>
        </p:nvSpPr>
        <p:spPr>
          <a:xfrm>
            <a:off x="645259" y="1547586"/>
            <a:ext cx="3731356" cy="6504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263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5063540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ndo_lider.jpg"/>
          <p:cNvPicPr>
            <a:picLocks noChangeAspect="1"/>
          </p:cNvPicPr>
          <p:nvPr userDrawn="1"/>
        </p:nvPicPr>
        <p:blipFill>
          <a:blip r:embed="rId2"/>
          <a:srcRect r="11812"/>
          <a:stretch>
            <a:fillRect/>
          </a:stretch>
        </p:blipFill>
        <p:spPr>
          <a:xfrm>
            <a:off x="2123486" y="887288"/>
            <a:ext cx="7020514" cy="597071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-23017" y="5390611"/>
            <a:ext cx="9215664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0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confianza</a:t>
            </a:r>
            <a:endParaRPr lang="es-ES_tradnl" sz="150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9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Trabajamos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darte confianza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34190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22358" y="897364"/>
            <a:ext cx="7321642" cy="5960636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5312320"/>
            <a:ext cx="4392228" cy="23852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5500" b="1" spc="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líder</a:t>
            </a:r>
            <a:endParaRPr lang="es-ES_tradnl" sz="15500" b="1" spc="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Líder en software de gestión para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la Administración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44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7875"/>
          <a:stretch>
            <a:fillRect/>
          </a:stretch>
        </p:blipFill>
        <p:spPr>
          <a:xfrm>
            <a:off x="1818020" y="887288"/>
            <a:ext cx="7333992" cy="597071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36290" y="5529813"/>
            <a:ext cx="9319859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2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satisfacción</a:t>
            </a:r>
            <a:endParaRPr lang="es-ES_tradnl" sz="132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5" y="1536345"/>
            <a:ext cx="4810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La confianza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de nuestros clientes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es nuestra satisfacción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8626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rcRect r="4922"/>
          <a:stretch>
            <a:fillRect/>
          </a:stretch>
        </p:blipFill>
        <p:spPr>
          <a:xfrm>
            <a:off x="1594773" y="895995"/>
            <a:ext cx="7558039" cy="596201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92351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26084" y="5408008"/>
            <a:ext cx="9329477" cy="22313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4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soluciones</a:t>
            </a:r>
            <a:endParaRPr lang="es-ES_tradnl" sz="14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Soluciones innovadoras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que se adaptan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a tus necesidades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6200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_l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9427" y="1132066"/>
            <a:ext cx="7634579" cy="5725934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353298" y="0"/>
            <a:ext cx="3499076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dirty="0" smtClean="0">
                <a:solidFill>
                  <a:srgbClr val="002635"/>
                </a:solidFill>
              </a:rPr>
              <a:t> </a:t>
            </a:r>
            <a:endParaRPr lang="es-ES_tradnl" dirty="0">
              <a:solidFill>
                <a:srgbClr val="002635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-140663" y="5486299"/>
            <a:ext cx="9448099" cy="20774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_tradnl" sz="13500" b="1" spc="-300" dirty="0" smtClean="0">
                <a:solidFill>
                  <a:srgbClr val="8A9199"/>
                </a:solidFill>
                <a:effectLst>
                  <a:outerShdw blurRad="50800" dist="25400" dir="270000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tranquilidad</a:t>
            </a:r>
            <a:endParaRPr lang="es-ES_tradnl" sz="13500" b="1" spc="-300" dirty="0">
              <a:solidFill>
                <a:srgbClr val="8A9199"/>
              </a:solidFill>
              <a:effectLst>
                <a:outerShdw blurRad="50800" dist="25400" dir="270000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896935"/>
          </a:xfrm>
          <a:prstGeom prst="rect">
            <a:avLst/>
          </a:prstGeom>
          <a:solidFill>
            <a:srgbClr val="00487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>
              <a:solidFill>
                <a:srgbClr val="002635"/>
              </a:solidFill>
            </a:endParaRPr>
          </a:p>
        </p:txBody>
      </p:sp>
      <p:pic>
        <p:nvPicPr>
          <p:cNvPr id="7" name="Imagen 17" descr="Aytos_logo_blanc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193676"/>
            <a:ext cx="1481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 userDrawn="1"/>
        </p:nvSpPr>
        <p:spPr>
          <a:xfrm>
            <a:off x="399647" y="1536355"/>
            <a:ext cx="438716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4000" b="1" i="1" dirty="0" smtClean="0">
                <a:solidFill>
                  <a:srgbClr val="00487A"/>
                </a:solidFill>
              </a:rPr>
              <a:t>Los mejores servicios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para garantizar </a:t>
            </a:r>
            <a:br>
              <a:rPr lang="es-ES_tradnl" sz="4000" b="1" i="1" dirty="0" smtClean="0">
                <a:solidFill>
                  <a:srgbClr val="00487A"/>
                </a:solidFill>
              </a:rPr>
            </a:br>
            <a:r>
              <a:rPr lang="es-ES_tradnl" sz="4000" b="1" i="1" dirty="0" smtClean="0">
                <a:solidFill>
                  <a:srgbClr val="00487A"/>
                </a:solidFill>
              </a:rPr>
              <a:t>tu tranquilidad</a:t>
            </a:r>
            <a:endParaRPr lang="es-ES_tradnl" sz="4000" b="1" i="1" dirty="0">
              <a:solidFill>
                <a:srgbClr val="004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31953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47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theme" Target="../theme/theme10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8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theme" Target="../theme/theme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95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99" r:id="rId3"/>
    <p:sldLayoutId id="2147483689" r:id="rId4"/>
    <p:sldLayoutId id="2147483709" r:id="rId5"/>
    <p:sldLayoutId id="2147483690" r:id="rId6"/>
    <p:sldLayoutId id="2147483702" r:id="rId7"/>
    <p:sldLayoutId id="2147483691" r:id="rId8"/>
    <p:sldLayoutId id="2147483710" r:id="rId9"/>
    <p:sldLayoutId id="2147483719" r:id="rId10"/>
    <p:sldLayoutId id="2147483718" r:id="rId11"/>
    <p:sldLayoutId id="2147483692" r:id="rId12"/>
    <p:sldLayoutId id="2147483711" r:id="rId13"/>
    <p:sldLayoutId id="2147483693" r:id="rId14"/>
    <p:sldLayoutId id="2147483712" r:id="rId15"/>
    <p:sldLayoutId id="2147483694" r:id="rId16"/>
    <p:sldLayoutId id="2147483713" r:id="rId17"/>
    <p:sldLayoutId id="2147483695" r:id="rId18"/>
    <p:sldLayoutId id="2147483714" r:id="rId19"/>
    <p:sldLayoutId id="2147483696" r:id="rId20"/>
    <p:sldLayoutId id="2147483715" r:id="rId21"/>
    <p:sldLayoutId id="2147483697" r:id="rId22"/>
    <p:sldLayoutId id="2147483716" r:id="rId23"/>
    <p:sldLayoutId id="2147483707" r:id="rId24"/>
    <p:sldLayoutId id="2147483708" r:id="rId25"/>
    <p:sldLayoutId id="2147483717" r:id="rId26"/>
    <p:sldLayoutId id="2147483704" r:id="rId27"/>
    <p:sldLayoutId id="2147483720" r:id="rId28"/>
    <p:sldLayoutId id="2147483722" r:id="rId29"/>
    <p:sldLayoutId id="2147483723" r:id="rId30"/>
    <p:sldLayoutId id="2147483724" r:id="rId31"/>
    <p:sldLayoutId id="2147483721" r:id="rId32"/>
  </p:sldLayoutIdLst>
  <p:transition spd="med"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  <p:sldLayoutId id="2147483996" r:id="rId22"/>
    <p:sldLayoutId id="2147483997" r:id="rId23"/>
    <p:sldLayoutId id="2147483998" r:id="rId24"/>
    <p:sldLayoutId id="2147483999" r:id="rId25"/>
    <p:sldLayoutId id="2147484000" r:id="rId26"/>
    <p:sldLayoutId id="2147484001" r:id="rId27"/>
    <p:sldLayoutId id="2147484002" r:id="rId28"/>
    <p:sldLayoutId id="2147484003" r:id="rId29"/>
    <p:sldLayoutId id="2147484004" r:id="rId30"/>
    <p:sldLayoutId id="2147484005" r:id="rId31"/>
    <p:sldLayoutId id="2147484006" r:id="rId32"/>
    <p:sldLayoutId id="2147484007" r:id="rId33"/>
  </p:sldLayoutIdLst>
  <p:transition spd="med">
    <p:wipe dir="r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>
          <a:xfrm>
            <a:off x="1195911" y="1377669"/>
            <a:ext cx="6689185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s-ES_tradnl" sz="3200" b="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2pPr>
            <a:lvl3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3pPr>
            <a:lvl4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4pPr>
            <a:lvl5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5pPr>
            <a:lvl6pPr marL="4572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6pPr>
            <a:lvl7pPr marL="9144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7pPr>
            <a:lvl8pPr marL="13716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8pPr>
            <a:lvl9pPr marL="18288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9pPr>
          </a:lstStyle>
          <a:p>
            <a:r>
              <a:rPr lang="es-ES" sz="2954" smtClean="0">
                <a:solidFill>
                  <a:srgbClr val="FFFFFF"/>
                </a:solidFill>
              </a:rPr>
              <a:t>Haga clic para modificar el estilo de título del patrón</a:t>
            </a:r>
            <a:endParaRPr lang="es-ES" sz="295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+mj-lt"/>
          <a:ea typeface="+mj-ea"/>
          <a:cs typeface="+mj-cs"/>
        </a:defRPr>
      </a:lvl1pPr>
      <a:lvl2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2pPr>
      <a:lvl3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3pPr>
      <a:lvl4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4pPr>
      <a:lvl5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5pPr>
      <a:lvl6pPr marL="422041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6pPr>
      <a:lvl7pPr marL="844083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7pPr>
      <a:lvl8pPr marL="1266124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8pPr>
      <a:lvl9pPr marL="1688165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9pPr>
    </p:titleStyle>
    <p:bodyStyle>
      <a:lvl1pPr algn="l" defTabSz="896838" rtl="0" eaLnBrk="0" fontAlgn="base" hangingPunct="0">
        <a:lnSpc>
          <a:spcPts val="1477"/>
        </a:lnSpc>
        <a:spcBef>
          <a:spcPct val="0"/>
        </a:spcBef>
        <a:spcAft>
          <a:spcPts val="2215"/>
        </a:spcAft>
        <a:defRPr sz="1292" b="1" i="1">
          <a:solidFill>
            <a:srgbClr val="4F6062"/>
          </a:solidFill>
          <a:latin typeface="+mn-lt"/>
          <a:ea typeface="+mn-ea"/>
          <a:cs typeface="+mn-cs"/>
        </a:defRPr>
      </a:lvl1pPr>
      <a:lvl2pPr marL="10551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defRPr sz="1292">
          <a:solidFill>
            <a:schemeClr val="tx1"/>
          </a:solidFill>
          <a:latin typeface="+mn-lt"/>
        </a:defRPr>
      </a:lvl2pPr>
      <a:lvl3pPr marL="351701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Font typeface="Wingdings" pitchFamily="2" charset="2"/>
        <a:buChar char="ü"/>
        <a:defRPr sz="1292">
          <a:solidFill>
            <a:schemeClr val="tx1"/>
          </a:solidFill>
          <a:latin typeface="+mn-lt"/>
        </a:defRPr>
      </a:lvl3pPr>
      <a:lvl4pPr marL="650647" indent="-167058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•"/>
        <a:defRPr sz="1292">
          <a:solidFill>
            <a:schemeClr val="tx1"/>
          </a:solidFill>
          <a:latin typeface="+mn-lt"/>
        </a:defRPr>
      </a:lvl4pPr>
      <a:lvl5pPr marL="896838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5pPr>
      <a:lvl6pPr marL="1318879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6pPr>
      <a:lvl7pPr marL="1740920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7pPr>
      <a:lvl8pPr marL="2162962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8pPr>
      <a:lvl9pPr marL="2585003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>
          <a:xfrm>
            <a:off x="1195911" y="1377669"/>
            <a:ext cx="6689185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s-ES_tradnl" sz="3200" b="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2pPr>
            <a:lvl3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3pPr>
            <a:lvl4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4pPr>
            <a:lvl5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5pPr>
            <a:lvl6pPr marL="4572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6pPr>
            <a:lvl7pPr marL="9144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7pPr>
            <a:lvl8pPr marL="13716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8pPr>
            <a:lvl9pPr marL="18288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9pPr>
          </a:lstStyle>
          <a:p>
            <a:r>
              <a:rPr lang="es-ES" sz="2954" smtClean="0">
                <a:solidFill>
                  <a:srgbClr val="FFFFFF"/>
                </a:solidFill>
              </a:rPr>
              <a:t>Haga clic para modificar el estilo de título del patrón</a:t>
            </a:r>
            <a:endParaRPr lang="es-ES" sz="295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+mj-lt"/>
          <a:ea typeface="+mj-ea"/>
          <a:cs typeface="+mj-cs"/>
        </a:defRPr>
      </a:lvl1pPr>
      <a:lvl2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2pPr>
      <a:lvl3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3pPr>
      <a:lvl4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4pPr>
      <a:lvl5pPr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5pPr>
      <a:lvl6pPr marL="422041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6pPr>
      <a:lvl7pPr marL="844083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7pPr>
      <a:lvl8pPr marL="1266124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8pPr>
      <a:lvl9pPr marL="1688165" algn="l" defTabSz="896838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846" b="1" i="1">
          <a:solidFill>
            <a:srgbClr val="4F6062"/>
          </a:solidFill>
          <a:latin typeface="Trebuchet MS" pitchFamily="34" charset="0"/>
        </a:defRPr>
      </a:lvl9pPr>
    </p:titleStyle>
    <p:bodyStyle>
      <a:lvl1pPr algn="l" defTabSz="896838" rtl="0" eaLnBrk="0" fontAlgn="base" hangingPunct="0">
        <a:lnSpc>
          <a:spcPts val="1477"/>
        </a:lnSpc>
        <a:spcBef>
          <a:spcPct val="0"/>
        </a:spcBef>
        <a:spcAft>
          <a:spcPts val="2215"/>
        </a:spcAft>
        <a:defRPr sz="1292" b="1" i="1">
          <a:solidFill>
            <a:srgbClr val="4F6062"/>
          </a:solidFill>
          <a:latin typeface="+mn-lt"/>
          <a:ea typeface="+mn-ea"/>
          <a:cs typeface="+mn-cs"/>
        </a:defRPr>
      </a:lvl1pPr>
      <a:lvl2pPr marL="10551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defRPr sz="1292">
          <a:solidFill>
            <a:schemeClr val="tx1"/>
          </a:solidFill>
          <a:latin typeface="+mn-lt"/>
        </a:defRPr>
      </a:lvl2pPr>
      <a:lvl3pPr marL="351701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Font typeface="Wingdings" pitchFamily="2" charset="2"/>
        <a:buChar char="ü"/>
        <a:defRPr sz="1292">
          <a:solidFill>
            <a:schemeClr val="tx1"/>
          </a:solidFill>
          <a:latin typeface="+mn-lt"/>
        </a:defRPr>
      </a:lvl3pPr>
      <a:lvl4pPr marL="650647" indent="-167058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•"/>
        <a:defRPr sz="1292">
          <a:solidFill>
            <a:schemeClr val="tx1"/>
          </a:solidFill>
          <a:latin typeface="+mn-lt"/>
        </a:defRPr>
      </a:lvl4pPr>
      <a:lvl5pPr marL="896838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5pPr>
      <a:lvl6pPr marL="1318879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6pPr>
      <a:lvl7pPr marL="1740920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7pPr>
      <a:lvl8pPr marL="2162962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8pPr>
      <a:lvl9pPr marL="2585003" indent="-140680" algn="l" defTabSz="896838" rtl="0" eaLnBrk="0" fontAlgn="base" hangingPunct="0">
        <a:lnSpc>
          <a:spcPts val="1477"/>
        </a:lnSpc>
        <a:spcBef>
          <a:spcPct val="0"/>
        </a:spcBef>
        <a:spcAft>
          <a:spcPts val="738"/>
        </a:spcAft>
        <a:buClr>
          <a:srgbClr val="4F6062"/>
        </a:buClr>
        <a:buSzPct val="100000"/>
        <a:buChar char="-"/>
        <a:defRPr sz="1292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95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</p:sldLayoutIdLst>
  <p:transition spd="med"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95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</p:sldLayoutIdLst>
  <p:transition spd="med"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>
          <a:xfrm>
            <a:off x="1195909" y="1377669"/>
            <a:ext cx="6689185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s-ES_tradnl" sz="3200" b="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2pPr>
            <a:lvl3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3pPr>
            <a:lvl4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4pPr>
            <a:lvl5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5pPr>
            <a:lvl6pPr marL="4572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6pPr>
            <a:lvl7pPr marL="9144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7pPr>
            <a:lvl8pPr marL="13716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8pPr>
            <a:lvl9pPr marL="18288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9pPr>
          </a:lstStyle>
          <a:p>
            <a:r>
              <a:rPr lang="es-ES" smtClean="0">
                <a:solidFill>
                  <a:srgbClr val="FFFFFF"/>
                </a:solidFill>
              </a:rPr>
              <a:t>Haga clic para modificar el estilo de título del patrón</a:t>
            </a: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2pPr>
      <a:lvl3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3pPr>
      <a:lvl4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4pPr>
      <a:lvl5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5pPr>
      <a:lvl6pPr marL="4572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6pPr>
      <a:lvl7pPr marL="9144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7pPr>
      <a:lvl8pPr marL="13716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8pPr>
      <a:lvl9pPr marL="18288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9pPr>
    </p:titleStyle>
    <p:bodyStyle>
      <a:lvl1pPr algn="l" defTabSz="971550" rtl="0" eaLnBrk="0" fontAlgn="base" hangingPunct="0">
        <a:lnSpc>
          <a:spcPts val="1600"/>
        </a:lnSpc>
        <a:spcBef>
          <a:spcPct val="0"/>
        </a:spcBef>
        <a:spcAft>
          <a:spcPts val="2400"/>
        </a:spcAft>
        <a:defRPr sz="1400" b="1" i="1">
          <a:solidFill>
            <a:srgbClr val="4F6062"/>
          </a:solidFill>
          <a:latin typeface="+mn-lt"/>
          <a:ea typeface="+mn-ea"/>
          <a:cs typeface="+mn-cs"/>
        </a:defRPr>
      </a:lvl1pPr>
      <a:lvl2pPr marL="1143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defRPr sz="1400">
          <a:solidFill>
            <a:schemeClr val="tx1"/>
          </a:solidFill>
          <a:latin typeface="+mn-lt"/>
        </a:defRPr>
      </a:lvl2pPr>
      <a:lvl3pPr marL="38100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3pPr>
      <a:lvl4pPr marL="704850" indent="-180975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•"/>
        <a:defRPr sz="1400">
          <a:solidFill>
            <a:schemeClr val="tx1"/>
          </a:solidFill>
          <a:latin typeface="+mn-lt"/>
        </a:defRPr>
      </a:lvl4pPr>
      <a:lvl5pPr marL="9715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5pPr>
      <a:lvl6pPr marL="14287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6pPr>
      <a:lvl7pPr marL="18859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7pPr>
      <a:lvl8pPr marL="23431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8pPr>
      <a:lvl9pPr marL="28003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>
          <a:xfrm>
            <a:off x="1195906" y="1377669"/>
            <a:ext cx="6689185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s-ES_tradnl" sz="3200" b="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2pPr>
            <a:lvl3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3pPr>
            <a:lvl4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4pPr>
            <a:lvl5pPr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5pPr>
            <a:lvl6pPr marL="4572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6pPr>
            <a:lvl7pPr marL="9144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7pPr>
            <a:lvl8pPr marL="13716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8pPr>
            <a:lvl9pPr marL="1828800" algn="l" defTabSz="971550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4F6062"/>
                </a:solidFill>
                <a:latin typeface="Trebuchet MS" pitchFamily="34" charset="0"/>
              </a:defRPr>
            </a:lvl9pPr>
          </a:lstStyle>
          <a:p>
            <a:r>
              <a:rPr lang="es-ES" smtClean="0">
                <a:solidFill>
                  <a:srgbClr val="FFFFFF"/>
                </a:solidFill>
              </a:rPr>
              <a:t>Haga clic para modificar el estilo de título del patrón</a:t>
            </a: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2pPr>
      <a:lvl3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3pPr>
      <a:lvl4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4pPr>
      <a:lvl5pPr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5pPr>
      <a:lvl6pPr marL="4572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6pPr>
      <a:lvl7pPr marL="9144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7pPr>
      <a:lvl8pPr marL="13716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8pPr>
      <a:lvl9pPr marL="1828800" algn="l" defTabSz="971550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 b="1" i="1">
          <a:solidFill>
            <a:srgbClr val="4F6062"/>
          </a:solidFill>
          <a:latin typeface="Trebuchet MS" pitchFamily="34" charset="0"/>
        </a:defRPr>
      </a:lvl9pPr>
    </p:titleStyle>
    <p:bodyStyle>
      <a:lvl1pPr algn="l" defTabSz="971550" rtl="0" eaLnBrk="0" fontAlgn="base" hangingPunct="0">
        <a:lnSpc>
          <a:spcPts val="1600"/>
        </a:lnSpc>
        <a:spcBef>
          <a:spcPct val="0"/>
        </a:spcBef>
        <a:spcAft>
          <a:spcPts val="2400"/>
        </a:spcAft>
        <a:defRPr sz="1400" b="1" i="1">
          <a:solidFill>
            <a:srgbClr val="4F6062"/>
          </a:solidFill>
          <a:latin typeface="+mn-lt"/>
          <a:ea typeface="+mn-ea"/>
          <a:cs typeface="+mn-cs"/>
        </a:defRPr>
      </a:lvl1pPr>
      <a:lvl2pPr marL="1143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defRPr sz="1400">
          <a:solidFill>
            <a:schemeClr val="tx1"/>
          </a:solidFill>
          <a:latin typeface="+mn-lt"/>
        </a:defRPr>
      </a:lvl2pPr>
      <a:lvl3pPr marL="38100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3pPr>
      <a:lvl4pPr marL="704850" indent="-180975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•"/>
        <a:defRPr sz="1400">
          <a:solidFill>
            <a:schemeClr val="tx1"/>
          </a:solidFill>
          <a:latin typeface="+mn-lt"/>
        </a:defRPr>
      </a:lvl4pPr>
      <a:lvl5pPr marL="9715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5pPr>
      <a:lvl6pPr marL="14287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6pPr>
      <a:lvl7pPr marL="18859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7pPr>
      <a:lvl8pPr marL="23431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8pPr>
      <a:lvl9pPr marL="2800350" indent="-152400" algn="l" defTabSz="971550" rtl="0" eaLnBrk="0" fontAlgn="base" hangingPunct="0">
        <a:lnSpc>
          <a:spcPts val="1600"/>
        </a:lnSpc>
        <a:spcBef>
          <a:spcPct val="0"/>
        </a:spcBef>
        <a:spcAft>
          <a:spcPts val="800"/>
        </a:spcAft>
        <a:buClr>
          <a:srgbClr val="4F6062"/>
        </a:buClr>
        <a:buSzPct val="100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90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  <p:sldLayoutId id="2147483927" r:id="rId24"/>
    <p:sldLayoutId id="2147483928" r:id="rId25"/>
    <p:sldLayoutId id="2147483929" r:id="rId26"/>
    <p:sldLayoutId id="2147483930" r:id="rId27"/>
    <p:sldLayoutId id="2147483931" r:id="rId28"/>
    <p:sldLayoutId id="2147483932" r:id="rId29"/>
    <p:sldLayoutId id="2147483933" r:id="rId30"/>
    <p:sldLayoutId id="2147483934" r:id="rId31"/>
    <p:sldLayoutId id="2147483935" r:id="rId32"/>
  </p:sldLayoutIdLst>
  <p:transition spd="med"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95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  <p:sldLayoutId id="2147483965" r:id="rId24"/>
    <p:sldLayoutId id="2147483966" r:id="rId25"/>
    <p:sldLayoutId id="2147483967" r:id="rId26"/>
    <p:sldLayoutId id="2147483968" r:id="rId27"/>
    <p:sldLayoutId id="2147483969" r:id="rId28"/>
    <p:sldLayoutId id="2147483970" r:id="rId29"/>
    <p:sldLayoutId id="2147483971" r:id="rId30"/>
    <p:sldLayoutId id="2147483972" r:id="rId31"/>
    <p:sldLayoutId id="2147483973" r:id="rId32"/>
  </p:sldLayoutIdLst>
  <p:transition spd="med"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bg1"/>
          </a:solidFill>
          <a:latin typeface="+mn-lt"/>
          <a:ea typeface="ＭＳ Ｐゴシック" charset="-128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bg1"/>
          </a:solidFill>
          <a:latin typeface="+mn-lt"/>
          <a:ea typeface="ＭＳ Ｐゴシック" charset="-128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1"/>
          <p:cNvSpPr>
            <a:spLocks noGrp="1"/>
          </p:cNvSpPr>
          <p:nvPr>
            <p:ph type="title"/>
          </p:nvPr>
        </p:nvSpPr>
        <p:spPr bwMode="auto">
          <a:xfrm>
            <a:off x="861679" y="537280"/>
            <a:ext cx="732155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es-ES" sz="4400" dirty="0" smtClean="0"/>
              <a:t>FACTURA ELECTRONICA</a:t>
            </a:r>
            <a:endParaRPr lang="es-ES_tradnl" altLang="es-ES" sz="44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0" y="2541175"/>
            <a:ext cx="6301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XII Jornadas Administracion Local en Diputación de Almería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Láujar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Andarax</a:t>
            </a:r>
            <a:r>
              <a:rPr lang="es-ES" dirty="0" smtClean="0">
                <a:solidFill>
                  <a:schemeClr val="bg1"/>
                </a:solidFill>
              </a:rPr>
              <a:t>, 27 de Noviembre de 2014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José Manuel Cruz Muñoz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1"/>
          <p:cNvSpPr>
            <a:spLocks noGrp="1"/>
          </p:cNvSpPr>
          <p:nvPr>
            <p:ph type="title"/>
          </p:nvPr>
        </p:nvSpPr>
        <p:spPr bwMode="auto">
          <a:xfrm>
            <a:off x="681205" y="1403555"/>
            <a:ext cx="732155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ES" sz="2000" b="0" dirty="0" smtClean="0"/>
              <a:t>Jose Manuel Cruz Muñoz</a:t>
            </a:r>
            <a:br>
              <a:rPr lang="es-ES_tradnl" altLang="es-ES" sz="2000" b="0" dirty="0" smtClean="0"/>
            </a:br>
            <a:r>
              <a:rPr lang="es-ES_tradnl" altLang="es-ES" sz="2000" b="0" dirty="0" smtClean="0"/>
              <a:t>Gestor de Cuentas en Aytos. Zona Sur</a:t>
            </a:r>
            <a:br>
              <a:rPr lang="es-ES_tradnl" altLang="es-ES" sz="2000" b="0" dirty="0" smtClean="0"/>
            </a:br>
            <a:r>
              <a:rPr lang="es-ES_tradnl" altLang="es-ES" sz="2000" b="0" dirty="0"/>
              <a:t>jose.cruz@aytos.es</a:t>
            </a:r>
            <a:endParaRPr lang="es-ES_tradnl" altLang="es-E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56691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>
                <a:latin typeface="Century Gothic" pitchFamily="34" charset="0"/>
              </a:rPr>
              <a:t>Factura </a:t>
            </a:r>
            <a:r>
              <a:rPr lang="es-ES_tradnl" sz="4000" dirty="0" smtClean="0">
                <a:latin typeface="Century Gothic" pitchFamily="34" charset="0"/>
              </a:rPr>
              <a:t>Electrónica</a:t>
            </a:r>
            <a:endParaRPr lang="es-ES_tradnl" sz="4000" dirty="0"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8561" y="1126300"/>
            <a:ext cx="8229599" cy="496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27/12/2013: Ley 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25/2013 de Impulso de la Factura Electrónica y creación del Registro Contable</a:t>
            </a:r>
            <a:endParaRPr lang="es-E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altLang="es-ES" dirty="0" smtClean="0">
              <a:latin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alt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 partir del 15 de Enero de 2015 todas </a:t>
            </a:r>
            <a:r>
              <a:rPr lang="es-ES" altLang="es-ES" dirty="0">
                <a:solidFill>
                  <a:schemeClr val="accent1"/>
                </a:solidFill>
                <a:latin typeface="Calibri" panose="020F0502020204030204" pitchFamily="34" charset="0"/>
              </a:rPr>
              <a:t>las facturas superiores a 5.000 € dirigidas a una administración pública tendrán que ser obligatoriamente electrónicas</a:t>
            </a:r>
            <a:r>
              <a:rPr lang="es-ES" alt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 (Se podrán excluir reglamentariamente de esta obligación a las facturas de hasta 5.000 €). </a:t>
            </a:r>
          </a:p>
          <a:p>
            <a:pPr lvl="1" algn="just">
              <a:spcAft>
                <a:spcPts val="0"/>
              </a:spcAft>
            </a:pPr>
            <a:endParaRPr lang="es-ES" alt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alt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Formato </a:t>
            </a:r>
            <a:r>
              <a:rPr lang="es-ES" altLang="es-ES" dirty="0">
                <a:solidFill>
                  <a:schemeClr val="accent1"/>
                </a:solidFill>
                <a:latin typeface="Calibri" panose="020F0502020204030204" pitchFamily="34" charset="0"/>
              </a:rPr>
              <a:t>Facturae </a:t>
            </a:r>
            <a:r>
              <a:rPr lang="es-ES" alt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3.2.X con firma XAdES</a:t>
            </a:r>
            <a:endParaRPr lang="es-ES" alt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 algn="just">
              <a:spcAft>
                <a:spcPts val="0"/>
              </a:spcAft>
            </a:pPr>
            <a:endParaRPr lang="es-ES" altLang="es-E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altLang="es-ES" dirty="0">
                <a:solidFill>
                  <a:schemeClr val="accent1"/>
                </a:solidFill>
                <a:latin typeface="Calibri" panose="020F0502020204030204" pitchFamily="34" charset="0"/>
              </a:rPr>
              <a:t>Creación de un Punto General de Entrada de Facturas Electrónicas para cada nivel de la administración pública. No obstante, se ofrece el estatal (</a:t>
            </a:r>
            <a:r>
              <a:rPr lang="es-ES" altLang="es-ES" dirty="0" err="1">
                <a:solidFill>
                  <a:schemeClr val="accent1"/>
                </a:solidFill>
                <a:latin typeface="Calibri" panose="020F0502020204030204" pitchFamily="34" charset="0"/>
              </a:rPr>
              <a:t>FACe</a:t>
            </a:r>
            <a:r>
              <a:rPr lang="es-ES" altLang="es-ES" dirty="0">
                <a:solidFill>
                  <a:schemeClr val="accent1"/>
                </a:solidFill>
                <a:latin typeface="Calibri" panose="020F0502020204030204" pitchFamily="34" charset="0"/>
              </a:rPr>
              <a:t>) al resto de las AAPP para su uso previa adhesión. </a:t>
            </a:r>
            <a:endParaRPr lang="es-ES" alt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 algn="just">
              <a:spcAft>
                <a:spcPts val="0"/>
              </a:spcAft>
            </a:pPr>
            <a:endParaRPr lang="es-ES" alt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establece el procedimiento de tramitación interna de las </a:t>
            </a: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facturas.</a:t>
            </a:r>
            <a:endParaRPr lang="es-ES" alt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 algn="just"/>
            <a:endParaRPr lang="es-E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776176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</a:t>
            </a:r>
            <a:r>
              <a:rPr lang="es-ES" dirty="0" smtClean="0">
                <a:solidFill>
                  <a:srgbClr val="8A9199">
                    <a:lumMod val="60000"/>
                    <a:lumOff val="40000"/>
                  </a:srgbClr>
                </a:solidFill>
              </a:rPr>
              <a:t>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66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>
                <a:latin typeface="Century Gothic" pitchFamily="34" charset="0"/>
              </a:rPr>
              <a:t>Factura </a:t>
            </a:r>
            <a:r>
              <a:rPr lang="es-ES_tradnl" sz="4000" dirty="0" smtClean="0">
                <a:latin typeface="Century Gothic" pitchFamily="34" charset="0"/>
              </a:rPr>
              <a:t>Electrónica</a:t>
            </a:r>
            <a:endParaRPr lang="es-ES_tradnl" sz="4000" dirty="0"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1" y="981136"/>
            <a:ext cx="8229599" cy="548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27/03/2014: Orden 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HAP/492/2014, </a:t>
            </a:r>
            <a:r>
              <a:rPr lang="es-ES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regula los requisitos técnicos y funcionales del 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</a:t>
            </a:r>
            <a:r>
              <a:rPr lang="es-ES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ontable </a:t>
            </a:r>
            <a:r>
              <a:rPr lang="es-ES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acturas</a:t>
            </a: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Anotación </a:t>
            </a:r>
            <a:r>
              <a:rPr lang="es-E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registro contable de las facturas presentadas en el registro administrativo.</a:t>
            </a:r>
          </a:p>
          <a:p>
            <a:pPr lvl="1"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o puesta a disposición de las facturas a los órganos tramitadores.</a:t>
            </a:r>
          </a:p>
          <a:p>
            <a:pPr lvl="1"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Anotación de la aceptación o rechazo de las facturas.</a:t>
            </a:r>
          </a:p>
          <a:p>
            <a:pPr lvl="1"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Anotación de las propuestas de anulación y su resultado.</a:t>
            </a:r>
            <a:r>
              <a:rPr lang="es-E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al proveedor del estado de la factura: Registrada en el registro contable, contabilizada la obligación reconocida, pagada, anulada, rechazada.</a:t>
            </a:r>
          </a:p>
          <a:p>
            <a:pPr lvl="1"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Codificación de las unidades administrativas de acuerdo al directorio DIR3 del MINHAP (órgano contable; órgano gestor y unidad tramitadora).</a:t>
            </a:r>
            <a:endParaRPr lang="es-ES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(24/06/2014: Orden </a:t>
            </a:r>
            <a:r>
              <a:rPr lang="es-ES" sz="14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HAP/1074/2014, regula requisitos técnicos y funcionales del punto general de entrada de facturas electrónicas)</a:t>
            </a:r>
            <a:endParaRPr lang="es-ES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7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>
                <a:latin typeface="Century Gothic" pitchFamily="34" charset="0"/>
              </a:rPr>
              <a:t>SICALWIN</a:t>
            </a:r>
            <a:endParaRPr lang="es-ES_tradnl" sz="4000" dirty="0">
              <a:latin typeface="Century Gothic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199" y="1243263"/>
            <a:ext cx="7720885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E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Integra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</a:rPr>
              <a:t>el registro contable de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facturas</a:t>
            </a:r>
          </a:p>
          <a:p>
            <a:pPr lvl="1" algn="just">
              <a:spcAft>
                <a:spcPts val="800"/>
              </a:spcAft>
            </a:pPr>
            <a:endParaRPr 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Soporta los 3 nuevos campos obligatorios en las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facturas 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(órgano contable; órgano gestor y unidad tramitadora</a:t>
            </a: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spcAft>
                <a:spcPts val="800"/>
              </a:spcAft>
            </a:pPr>
            <a:endParaRPr lang="es-E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con </a:t>
            </a: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Portales del Proveedor </a:t>
            </a:r>
            <a:r>
              <a:rPr lang="es-E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mayoría de plataformas de </a:t>
            </a:r>
            <a:r>
              <a:rPr lang="es-E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facturación electrónica 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existentes (</a:t>
            </a:r>
            <a:r>
              <a:rPr lang="es-E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eFácil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eFACT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GE-Factura, </a:t>
            </a:r>
            <a:r>
              <a:rPr lang="es-ES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Eurobits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CaixaFactura</a:t>
            </a:r>
            <a:r>
              <a:rPr lang="es-E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CECA).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con </a:t>
            </a:r>
            <a:r>
              <a:rPr lang="es-ES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(aytosFactur</a:t>
            </a:r>
            <a:r>
              <a:rPr lang="es-ES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@)</a:t>
            </a:r>
          </a:p>
          <a:p>
            <a:pPr lvl="1" algn="just">
              <a:spcAft>
                <a:spcPts val="800"/>
              </a:spcAft>
            </a:pPr>
            <a:endParaRPr lang="es-ES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Recepción de las Facturas Electrónicas en el módulo de Recepción de Facturas Telemáticas para su fiscalización y verificación por parte del Área Contable.</a:t>
            </a:r>
            <a:endParaRPr lang="es-E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endParaRPr lang="es-E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550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SicalWin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3" y="1417638"/>
            <a:ext cx="6934314" cy="427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17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aytosFactur</a:t>
            </a:r>
            <a:r>
              <a:rPr lang="es-ES" sz="4000" dirty="0" smtClean="0"/>
              <a:t>@</a:t>
            </a:r>
            <a:endParaRPr lang="es-E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923" y="1287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65992" y="1179827"/>
            <a:ext cx="82911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 que conecta bidireccionalmente </a:t>
            </a:r>
            <a:r>
              <a:rPr lang="es-ES" b="1" u="sng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SicalWin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ES" b="1" u="sng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 otras plataformas)</a:t>
            </a:r>
            <a:endParaRPr lang="es-E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3915" y="1800861"/>
            <a:ext cx="7596553" cy="37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En el sentido FACe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SicalWin: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Se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conecta a la plataforma y recoge las nuevas facturas disponibles o las nuevas solicitudes de anulación de facturas presentadas con anterioridad por el proveedor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Genera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un asiento en el registro administrativo de la entidad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(si está integrado)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Realiza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el asiento en el registro contable (</a:t>
            </a:r>
            <a:r>
              <a:rPr lang="es-ES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) y devuelve a </a:t>
            </a:r>
            <a:r>
              <a:rPr lang="es-ES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FACe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el correspondiente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justificante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Almacena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en FirmaDoc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(o estructura de ficheros) el </a:t>
            </a: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archivo, generándose un facsímil en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pdf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lecha derecha 5"/>
          <p:cNvSpPr/>
          <p:nvPr/>
        </p:nvSpPr>
        <p:spPr bwMode="auto">
          <a:xfrm>
            <a:off x="2666136" y="1967277"/>
            <a:ext cx="148625" cy="13211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2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aytosFactur</a:t>
            </a:r>
            <a:r>
              <a:rPr lang="es-ES" sz="4000" dirty="0" smtClean="0"/>
              <a:t>@</a:t>
            </a:r>
            <a:endParaRPr lang="es-E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923" y="1287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65992" y="1179827"/>
            <a:ext cx="82911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 que conecta bidireccionalmente </a:t>
            </a:r>
            <a:r>
              <a:rPr lang="es-ES" b="1" u="sng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SicalWin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ES" b="1" u="sng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</a:t>
            </a:r>
            <a:r>
              <a:rPr lang="es-ES" b="1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 otras plataformas)</a:t>
            </a:r>
            <a:endParaRPr lang="es-ES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3915" y="2178930"/>
            <a:ext cx="7596553" cy="236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En el sentido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 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  FACe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: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Se informa a la plataforma de los cambios de estado en la tramitación de la factura, o de la aceptación/rechazo de la solicitud de anulación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Envía facturas generadas en </a:t>
            </a:r>
            <a:r>
              <a:rPr lang="es-ES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</a:t>
            </a: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y que deben ser presentadas en otras administraciones públicas adheridas a </a:t>
            </a:r>
            <a:r>
              <a:rPr lang="es-ES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FACe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s-E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Consulta el estado de tramitación de las facturas presentadas</a:t>
            </a:r>
            <a:endParaRPr lang="es-E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lecha derecha 8"/>
          <p:cNvSpPr/>
          <p:nvPr/>
        </p:nvSpPr>
        <p:spPr bwMode="auto">
          <a:xfrm>
            <a:off x="2942361" y="2341600"/>
            <a:ext cx="148625" cy="13211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28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aytosFactur</a:t>
            </a:r>
            <a:r>
              <a:rPr lang="es-ES" sz="4000" dirty="0" smtClean="0"/>
              <a:t>@</a:t>
            </a:r>
            <a:endParaRPr lang="es-ES" sz="4000" dirty="0"/>
          </a:p>
        </p:txBody>
      </p:sp>
      <p:grpSp>
        <p:nvGrpSpPr>
          <p:cNvPr id="38" name="37 Grupo"/>
          <p:cNvGrpSpPr/>
          <p:nvPr/>
        </p:nvGrpSpPr>
        <p:grpSpPr>
          <a:xfrm>
            <a:off x="693191" y="1010097"/>
            <a:ext cx="8318428" cy="4682547"/>
            <a:chOff x="693191" y="1010097"/>
            <a:chExt cx="8318428" cy="4682547"/>
          </a:xfrm>
        </p:grpSpPr>
        <p:sp>
          <p:nvSpPr>
            <p:cNvPr id="31" name="30 Rectángulo"/>
            <p:cNvSpPr/>
            <p:nvPr/>
          </p:nvSpPr>
          <p:spPr bwMode="auto">
            <a:xfrm>
              <a:off x="6772394" y="2733121"/>
              <a:ext cx="2239225" cy="1151793"/>
            </a:xfrm>
            <a:prstGeom prst="rect">
              <a:avLst/>
            </a:prstGeom>
            <a:noFill/>
            <a:ln w="22225" cap="flat" cmpd="tri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7 Grupo"/>
            <p:cNvGrpSpPr>
              <a:grpSpLocks noChangeAspect="1"/>
            </p:cNvGrpSpPr>
            <p:nvPr/>
          </p:nvGrpSpPr>
          <p:grpSpPr>
            <a:xfrm>
              <a:off x="693191" y="1010097"/>
              <a:ext cx="8194575" cy="4629645"/>
              <a:chOff x="-902739" y="177948"/>
              <a:chExt cx="9105276" cy="5144471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614072" y="4852493"/>
                <a:ext cx="2868042" cy="469926"/>
              </a:xfrm>
              <a:prstGeom prst="roundRect">
                <a:avLst/>
              </a:prstGeom>
              <a:solidFill>
                <a:srgbClr val="5B9BD5">
                  <a:alpha val="38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SicalWin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-902739" y="2242936"/>
                <a:ext cx="6480022" cy="979157"/>
              </a:xfrm>
              <a:prstGeom prst="roundRect">
                <a:avLst/>
              </a:prstGeom>
              <a:solidFill>
                <a:srgbClr val="A5A5A5">
                  <a:lumMod val="75000"/>
                  <a:alpha val="38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aytosFactur</a:t>
                </a:r>
                <a:r>
                  <a:rPr kumimoji="0" lang="es-E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@</a:t>
                </a:r>
                <a:endPara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11" name="10 Flecha curvada hacia la derecha"/>
              <p:cNvSpPr/>
              <p:nvPr/>
            </p:nvSpPr>
            <p:spPr>
              <a:xfrm>
                <a:off x="1877533" y="1712758"/>
                <a:ext cx="262890" cy="452120"/>
              </a:xfrm>
              <a:prstGeom prst="curved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11 Flecha curvada hacia la derecha"/>
              <p:cNvSpPr/>
              <p:nvPr/>
            </p:nvSpPr>
            <p:spPr>
              <a:xfrm rot="10800000">
                <a:off x="2210042" y="1689006"/>
                <a:ext cx="262890" cy="451485"/>
              </a:xfrm>
              <a:prstGeom prst="curved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-902738" y="1161580"/>
                <a:ext cx="6480022" cy="417938"/>
              </a:xfrm>
              <a:prstGeom prst="roundRect">
                <a:avLst/>
              </a:prstGeom>
              <a:solidFill>
                <a:srgbClr val="5B9BD5">
                  <a:alpha val="38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Plataforma  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FACe</a:t>
                </a: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4" name="13 Redondear rectángulo de esquina diagonal"/>
              <p:cNvSpPr/>
              <p:nvPr/>
            </p:nvSpPr>
            <p:spPr>
              <a:xfrm>
                <a:off x="612261" y="177948"/>
                <a:ext cx="3021952" cy="307986"/>
              </a:xfrm>
              <a:prstGeom prst="round2DiagRect">
                <a:avLst/>
              </a:prstGeom>
              <a:solidFill>
                <a:srgbClr val="5B9BD5">
                  <a:alpha val="38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 Proveedores</a:t>
                </a: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15" name="14 Flecha abajo"/>
              <p:cNvSpPr/>
              <p:nvPr/>
            </p:nvSpPr>
            <p:spPr>
              <a:xfrm>
                <a:off x="1992427" y="534390"/>
                <a:ext cx="130811" cy="591185"/>
              </a:xfrm>
              <a:prstGeom prst="down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15 Flecha abajo"/>
              <p:cNvSpPr/>
              <p:nvPr/>
            </p:nvSpPr>
            <p:spPr>
              <a:xfrm>
                <a:off x="4044006" y="3411234"/>
                <a:ext cx="130811" cy="1267114"/>
              </a:xfrm>
              <a:prstGeom prst="down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7" name="16 Flecha arriba"/>
              <p:cNvSpPr/>
              <p:nvPr/>
            </p:nvSpPr>
            <p:spPr>
              <a:xfrm>
                <a:off x="2265559" y="510639"/>
                <a:ext cx="123825" cy="607695"/>
              </a:xfrm>
              <a:prstGeom prst="up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8" name="17 Redondear rectángulo de esquina diagonal"/>
              <p:cNvSpPr/>
              <p:nvPr/>
            </p:nvSpPr>
            <p:spPr>
              <a:xfrm>
                <a:off x="1469912" y="665018"/>
                <a:ext cx="1426210" cy="263347"/>
              </a:xfrm>
              <a:prstGeom prst="round2DiagRect">
                <a:avLst/>
              </a:prstGeom>
              <a:pattFill prst="pct30">
                <a:fgClr>
                  <a:srgbClr val="FFC000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Facturas electrónicas (xsig)</a:t>
                </a: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20" name="19 Decisión"/>
              <p:cNvSpPr/>
              <p:nvPr/>
            </p:nvSpPr>
            <p:spPr>
              <a:xfrm>
                <a:off x="6414730" y="2295366"/>
                <a:ext cx="1787807" cy="874293"/>
              </a:xfrm>
              <a:prstGeom prst="flowChartDecision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Integrado </a:t>
                </a:r>
                <a:r>
                  <a:rPr kumimoji="0" lang="es-E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Registro ES</a:t>
                </a: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23" name="22 Flecha abajo"/>
              <p:cNvSpPr/>
              <p:nvPr/>
            </p:nvSpPr>
            <p:spPr>
              <a:xfrm rot="16200000">
                <a:off x="6102657" y="2215782"/>
                <a:ext cx="137331" cy="534532"/>
              </a:xfrm>
              <a:prstGeom prst="downArrow">
                <a:avLst>
                  <a:gd name="adj1" fmla="val 50000"/>
                  <a:gd name="adj2" fmla="val 44359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23 Flecha abajo"/>
              <p:cNvSpPr/>
              <p:nvPr/>
            </p:nvSpPr>
            <p:spPr>
              <a:xfrm rot="5400000">
                <a:off x="6087459" y="2738264"/>
                <a:ext cx="143868" cy="510674"/>
              </a:xfrm>
              <a:prstGeom prst="downArrow">
                <a:avLst>
                  <a:gd name="adj1" fmla="val 50000"/>
                  <a:gd name="adj2" fmla="val 44359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24 Redondear rectángulo de esquina diagonal"/>
              <p:cNvSpPr/>
              <p:nvPr/>
            </p:nvSpPr>
            <p:spPr>
              <a:xfrm>
                <a:off x="2712051" y="3867933"/>
                <a:ext cx="1162627" cy="636270"/>
              </a:xfrm>
              <a:prstGeom prst="round2DiagRect">
                <a:avLst/>
              </a:prstGeom>
              <a:pattFill prst="pct30">
                <a:fgClr>
                  <a:srgbClr val="FFC000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Registro Factura          o                       Solicitud anulación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  <p:sp>
            <p:nvSpPr>
              <p:cNvPr id="26" name="25 Flecha abajo"/>
              <p:cNvSpPr/>
              <p:nvPr/>
            </p:nvSpPr>
            <p:spPr>
              <a:xfrm rot="10800000">
                <a:off x="4278930" y="3372451"/>
                <a:ext cx="138988" cy="1266825"/>
              </a:xfrm>
              <a:prstGeom prst="down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27 Redondear rectángulo de esquina diagonal"/>
              <p:cNvSpPr/>
              <p:nvPr/>
            </p:nvSpPr>
            <p:spPr>
              <a:xfrm>
                <a:off x="4522032" y="3812461"/>
                <a:ext cx="1162050" cy="636270"/>
              </a:xfrm>
              <a:prstGeom prst="round2DiagRect">
                <a:avLst/>
              </a:prstGeom>
              <a:pattFill prst="pct30">
                <a:fgClr>
                  <a:srgbClr val="FFC000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Cambio de estado en Facturas </a:t>
                </a:r>
                <a:r>
                  <a:rPr kumimoji="0" lang="es-E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 o </a:t>
                </a:r>
                <a:r>
                  <a:rPr kumimoji="0" lang="es-E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Solicitudes anulación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</p:grpSp>
        <p:sp>
          <p:nvSpPr>
            <p:cNvPr id="32" name="31 Rectángulo"/>
            <p:cNvSpPr/>
            <p:nvPr/>
          </p:nvSpPr>
          <p:spPr bwMode="auto">
            <a:xfrm>
              <a:off x="1216514" y="3927805"/>
              <a:ext cx="1744460" cy="1764839"/>
            </a:xfrm>
            <a:prstGeom prst="rect">
              <a:avLst/>
            </a:prstGeom>
            <a:noFill/>
            <a:ln w="22225" cap="flat" cmpd="tri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32 Disco magnético"/>
            <p:cNvSpPr/>
            <p:nvPr/>
          </p:nvSpPr>
          <p:spPr>
            <a:xfrm>
              <a:off x="1465000" y="5122733"/>
              <a:ext cx="1183323" cy="498850"/>
            </a:xfrm>
            <a:prstGeom prst="flowChartMagneticDisk">
              <a:avLst/>
            </a:prstGeom>
            <a:solidFill>
              <a:srgbClr val="5B9BD5">
                <a:alpha val="38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Calibri"/>
                  <a:cs typeface="Times New Roman"/>
                </a:rPr>
                <a:t>Volumen Secundario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endParaRPr>
            </a:p>
          </p:txBody>
        </p:sp>
        <p:sp>
          <p:nvSpPr>
            <p:cNvPr id="34" name="33 Redondear rectángulo de esquina diagonal"/>
            <p:cNvSpPr/>
            <p:nvPr/>
          </p:nvSpPr>
          <p:spPr>
            <a:xfrm>
              <a:off x="1299453" y="4388604"/>
              <a:ext cx="901188" cy="276860"/>
            </a:xfrm>
            <a:prstGeom prst="round2DiagRect">
              <a:avLst/>
            </a:prstGeom>
            <a:pattFill prst="pct30">
              <a:fgClr>
                <a:srgbClr val="FFC000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Calibri"/>
                  <a:cs typeface="Times New Roman"/>
                </a:rPr>
                <a:t>Imagen </a:t>
              </a:r>
              <a:r>
                <a:rPr kumimoji="0" lang="es-E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Calibri"/>
                  <a:cs typeface="Times New Roman"/>
                </a:rPr>
                <a:t>Fichero .</a:t>
              </a:r>
              <a:r>
                <a:rPr kumimoji="0" lang="es-E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Calibri"/>
                  <a:cs typeface="Times New Roman"/>
                </a:rPr>
                <a:t>xsig</a:t>
              </a:r>
              <a:r>
                <a:rPr kumimoji="0" lang="es-E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/>
                  <a:ea typeface="Calibri"/>
                  <a:cs typeface="Times New Roman"/>
                </a:rPr>
                <a:t>.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endParaRPr>
            </a:p>
          </p:txBody>
        </p:sp>
        <p:sp>
          <p:nvSpPr>
            <p:cNvPr id="36" name="35 Flecha abajo"/>
            <p:cNvSpPr/>
            <p:nvPr/>
          </p:nvSpPr>
          <p:spPr>
            <a:xfrm>
              <a:off x="2279940" y="3966214"/>
              <a:ext cx="117727" cy="1140309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5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5982238" cy="387945"/>
          </a:xfrm>
        </p:spPr>
        <p:txBody>
          <a:bodyPr/>
          <a:lstStyle/>
          <a:p>
            <a:r>
              <a:rPr lang="es-ES" dirty="0">
                <a:solidFill>
                  <a:srgbClr val="8A9199">
                    <a:lumMod val="60000"/>
                    <a:lumOff val="40000"/>
                  </a:srgbClr>
                </a:solidFill>
              </a:rPr>
              <a:t>XII Jornadas Administracion Local en Diputación de Almería                      27/11/2014</a:t>
            </a:r>
            <a:endParaRPr lang="es-ES" dirty="0">
              <a:solidFill>
                <a:srgbClr val="8A919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6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Tramitación Factura</a:t>
            </a:r>
            <a:endParaRPr lang="es-E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923" y="1287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Marcador de pie de página 2"/>
          <p:cNvSpPr>
            <a:spLocks noGrp="1"/>
          </p:cNvSpPr>
          <p:nvPr>
            <p:ph type="ftr" sz="quarter" idx="15"/>
          </p:nvPr>
        </p:nvSpPr>
        <p:spPr>
          <a:xfrm>
            <a:off x="457199" y="6470075"/>
            <a:ext cx="4814047" cy="387945"/>
          </a:xfrm>
        </p:spPr>
        <p:txBody>
          <a:bodyPr/>
          <a:lstStyle/>
          <a:p>
            <a:r>
              <a:rPr lang="es-ES" dirty="0" err="1" smtClean="0"/>
              <a:t>SicalWin</a:t>
            </a:r>
            <a:r>
              <a:rPr lang="es-ES" dirty="0" smtClean="0"/>
              <a:t>: principales novedades de la ICAL 2013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457199" y="1127092"/>
            <a:ext cx="7596553" cy="485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_tradnl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descarga la factura de la plataforma </a:t>
            </a:r>
            <a:r>
              <a:rPr lang="es-ES_tradnl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FACe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efectuando el registro contable de la misma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La factura electrónica será guardada en una estructura de carpetas, la cual admite protocolo seguro de FTP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_tradnl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habilita un visor para poder visualizar e imprimir la factura electrónica (Presupuesto de Gastos&gt;&gt;Justificantes de Gastos&gt;&gt; Incorporación de Facturas Telemáticas)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La tramitación interna de la factura se hace en papel (impresión de la factura)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Se informa a la plataforma </a:t>
            </a:r>
            <a:r>
              <a:rPr lang="es-ES_tradnl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FACe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de los cambios de situación que tengan las facturas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Clr>
                <a:srgbClr val="8A9199"/>
              </a:buClr>
              <a:buFont typeface="Courier New"/>
              <a:buChar char="o"/>
            </a:pPr>
            <a:r>
              <a:rPr lang="es-ES_tradnl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SicalWin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Times New Roman"/>
              </a:rPr>
              <a:t> emite un aviso cuando existan facturas electrónicas pendientes de tramitar</a:t>
            </a:r>
          </a:p>
        </p:txBody>
      </p:sp>
    </p:spTree>
    <p:extLst>
      <p:ext uri="{BB962C8B-B14F-4D97-AF65-F5344CB8AC3E}">
        <p14:creationId xmlns:p14="http://schemas.microsoft.com/office/powerpoint/2010/main" val="3390658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Plantilla_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Plantilla_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3728yb">
  <a:themeElements>
    <a:clrScheme name="">
      <a:dk1>
        <a:srgbClr val="000000"/>
      </a:dk1>
      <a:lt1>
        <a:srgbClr val="FFFFFF"/>
      </a:lt1>
      <a:dk2>
        <a:srgbClr val="000000"/>
      </a:dk2>
      <a:lt2>
        <a:srgbClr val="B2C0C1"/>
      </a:lt2>
      <a:accent1>
        <a:srgbClr val="834B5D"/>
      </a:accent1>
      <a:accent2>
        <a:srgbClr val="4F6062"/>
      </a:accent2>
      <a:accent3>
        <a:srgbClr val="FFFFFF"/>
      </a:accent3>
      <a:accent4>
        <a:srgbClr val="000000"/>
      </a:accent4>
      <a:accent5>
        <a:srgbClr val="C1B1B6"/>
      </a:accent5>
      <a:accent6>
        <a:srgbClr val="475658"/>
      </a:accent6>
      <a:hlink>
        <a:srgbClr val="52567C"/>
      </a:hlink>
      <a:folHlink>
        <a:srgbClr val="DADADA"/>
      </a:folHlink>
    </a:clrScheme>
    <a:fontScheme name="13728yb">
      <a:majorFont>
        <a:latin typeface="Trebuchet M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3728y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28y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3728yb">
  <a:themeElements>
    <a:clrScheme name="">
      <a:dk1>
        <a:srgbClr val="000000"/>
      </a:dk1>
      <a:lt1>
        <a:srgbClr val="FFFFFF"/>
      </a:lt1>
      <a:dk2>
        <a:srgbClr val="000000"/>
      </a:dk2>
      <a:lt2>
        <a:srgbClr val="B2C0C1"/>
      </a:lt2>
      <a:accent1>
        <a:srgbClr val="834B5D"/>
      </a:accent1>
      <a:accent2>
        <a:srgbClr val="4F6062"/>
      </a:accent2>
      <a:accent3>
        <a:srgbClr val="FFFFFF"/>
      </a:accent3>
      <a:accent4>
        <a:srgbClr val="000000"/>
      </a:accent4>
      <a:accent5>
        <a:srgbClr val="C1B1B6"/>
      </a:accent5>
      <a:accent6>
        <a:srgbClr val="475658"/>
      </a:accent6>
      <a:hlink>
        <a:srgbClr val="52567C"/>
      </a:hlink>
      <a:folHlink>
        <a:srgbClr val="DADADA"/>
      </a:folHlink>
    </a:clrScheme>
    <a:fontScheme name="13728yb">
      <a:majorFont>
        <a:latin typeface="Trebuchet M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3728y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28y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ornadas 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Jornadas 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13728yb">
  <a:themeElements>
    <a:clrScheme name="">
      <a:dk1>
        <a:srgbClr val="000000"/>
      </a:dk1>
      <a:lt1>
        <a:srgbClr val="FFFFFF"/>
      </a:lt1>
      <a:dk2>
        <a:srgbClr val="000000"/>
      </a:dk2>
      <a:lt2>
        <a:srgbClr val="B2C0C1"/>
      </a:lt2>
      <a:accent1>
        <a:srgbClr val="834B5D"/>
      </a:accent1>
      <a:accent2>
        <a:srgbClr val="4F6062"/>
      </a:accent2>
      <a:accent3>
        <a:srgbClr val="FFFFFF"/>
      </a:accent3>
      <a:accent4>
        <a:srgbClr val="000000"/>
      </a:accent4>
      <a:accent5>
        <a:srgbClr val="C1B1B6"/>
      </a:accent5>
      <a:accent6>
        <a:srgbClr val="475658"/>
      </a:accent6>
      <a:hlink>
        <a:srgbClr val="52567C"/>
      </a:hlink>
      <a:folHlink>
        <a:srgbClr val="DADADA"/>
      </a:folHlink>
    </a:clrScheme>
    <a:fontScheme name="13728yb">
      <a:majorFont>
        <a:latin typeface="Trebuchet M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3728y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28y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13728yb">
  <a:themeElements>
    <a:clrScheme name="">
      <a:dk1>
        <a:srgbClr val="000000"/>
      </a:dk1>
      <a:lt1>
        <a:srgbClr val="FFFFFF"/>
      </a:lt1>
      <a:dk2>
        <a:srgbClr val="000000"/>
      </a:dk2>
      <a:lt2>
        <a:srgbClr val="B2C0C1"/>
      </a:lt2>
      <a:accent1>
        <a:srgbClr val="834B5D"/>
      </a:accent1>
      <a:accent2>
        <a:srgbClr val="4F6062"/>
      </a:accent2>
      <a:accent3>
        <a:srgbClr val="FFFFFF"/>
      </a:accent3>
      <a:accent4>
        <a:srgbClr val="000000"/>
      </a:accent4>
      <a:accent5>
        <a:srgbClr val="C1B1B6"/>
      </a:accent5>
      <a:accent6>
        <a:srgbClr val="475658"/>
      </a:accent6>
      <a:hlink>
        <a:srgbClr val="52567C"/>
      </a:hlink>
      <a:folHlink>
        <a:srgbClr val="DADADA"/>
      </a:folHlink>
    </a:clrScheme>
    <a:fontScheme name="13728yb">
      <a:majorFont>
        <a:latin typeface="Trebuchet M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20000"/>
          </a:lnSpc>
          <a:spcBef>
            <a:spcPct val="0"/>
          </a:spcBef>
          <a:spcAft>
            <a:spcPts val="800"/>
          </a:spcAft>
          <a:buClrTx/>
          <a:buSzTx/>
          <a:buFont typeface="Wingdings" pitchFamily="2" charset="2"/>
          <a:buChar char="q"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3728y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728y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728y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Jornadas 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Jornadas Aytos_2013">
  <a:themeElements>
    <a:clrScheme name="Aytos_2013">
      <a:dk1>
        <a:srgbClr val="002635"/>
      </a:dk1>
      <a:lt1>
        <a:srgbClr val="FFFFFF"/>
      </a:lt1>
      <a:dk2>
        <a:srgbClr val="00487A"/>
      </a:dk2>
      <a:lt2>
        <a:srgbClr val="8A9199"/>
      </a:lt2>
      <a:accent1>
        <a:srgbClr val="00487A"/>
      </a:accent1>
      <a:accent2>
        <a:srgbClr val="002635"/>
      </a:accent2>
      <a:accent3>
        <a:srgbClr val="8A9199"/>
      </a:accent3>
      <a:accent4>
        <a:srgbClr val="FFCD00"/>
      </a:accent4>
      <a:accent5>
        <a:srgbClr val="DBD7CE"/>
      </a:accent5>
      <a:accent6>
        <a:srgbClr val="F9AE00"/>
      </a:accent6>
      <a:hlink>
        <a:srgbClr val="FFFFFF"/>
      </a:hlink>
      <a:folHlink>
        <a:srgbClr val="0000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Plantilla_Aytos_2013</Template>
  <TotalTime>2150</TotalTime>
  <Words>816</Words>
  <Application>Microsoft Office PowerPoint</Application>
  <PresentationFormat>Presentación en pantalla (4:3)</PresentationFormat>
  <Paragraphs>96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10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Century Gothic</vt:lpstr>
      <vt:lpstr>Courier New</vt:lpstr>
      <vt:lpstr>Times New Roman</vt:lpstr>
      <vt:lpstr>Trebuchet MS</vt:lpstr>
      <vt:lpstr>Wingdings</vt:lpstr>
      <vt:lpstr>Plantilla_Aytos_2013</vt:lpstr>
      <vt:lpstr>1_13728yb</vt:lpstr>
      <vt:lpstr>2_13728yb</vt:lpstr>
      <vt:lpstr>Jornadas Aytos_2013</vt:lpstr>
      <vt:lpstr>1_Jornadas Aytos_2013</vt:lpstr>
      <vt:lpstr>3_13728yb</vt:lpstr>
      <vt:lpstr>4_13728yb</vt:lpstr>
      <vt:lpstr>2_Jornadas Aytos_2013</vt:lpstr>
      <vt:lpstr>3_Jornadas Aytos_2013</vt:lpstr>
      <vt:lpstr>1_Plantilla_Aytos_2013</vt:lpstr>
      <vt:lpstr>FACTURA ELECTRONICA</vt:lpstr>
      <vt:lpstr>Factura Electrónica</vt:lpstr>
      <vt:lpstr>Factura Electrónica</vt:lpstr>
      <vt:lpstr>SICALWIN</vt:lpstr>
      <vt:lpstr>SicalWin</vt:lpstr>
      <vt:lpstr>aytosFactur@</vt:lpstr>
      <vt:lpstr>aytosFactur@</vt:lpstr>
      <vt:lpstr>aytosFactur@</vt:lpstr>
      <vt:lpstr>Tramitación Factura</vt:lpstr>
      <vt:lpstr>Jose Manuel Cruz Muñoz Gestor de Cuentas en Aytos. Zona Sur jose.cruz@aytos.es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Jiménez Cepeda, Javier Manuel</dc:creator>
  <cp:lastModifiedBy>José Manuel Cruz Muñoz</cp:lastModifiedBy>
  <cp:revision>171</cp:revision>
  <cp:lastPrinted>2005-03-15T07:48:11Z</cp:lastPrinted>
  <dcterms:created xsi:type="dcterms:W3CDTF">2013-06-15T07:47:31Z</dcterms:created>
  <dcterms:modified xsi:type="dcterms:W3CDTF">2014-11-22T18:30:26Z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